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7" r:id="rId5"/>
    <p:sldId id="258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98145-117A-4C47-979C-EDF3D1ABDD87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CEF0-A038-4AF1-8937-5B924F4B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Tips:</a:t>
            </a:r>
          </a:p>
          <a:p>
            <a:endParaRPr lang="en-US" dirty="0" smtClean="0"/>
          </a:p>
          <a:p>
            <a:r>
              <a:rPr lang="en-US" dirty="0" smtClean="0"/>
              <a:t>1. After</a:t>
            </a:r>
            <a:r>
              <a:rPr lang="en-US" baseline="0" dirty="0" smtClean="0"/>
              <a:t> opening the </a:t>
            </a:r>
            <a:r>
              <a:rPr lang="en-US" baseline="0" dirty="0" err="1" smtClean="0"/>
              <a:t>pptx</a:t>
            </a:r>
            <a:r>
              <a:rPr lang="en-US" baseline="0" dirty="0" smtClean="0"/>
              <a:t> file immediately go to the menu and select File / </a:t>
            </a:r>
            <a:r>
              <a:rPr lang="en-US" dirty="0" smtClean="0"/>
              <a:t>Save As</a:t>
            </a:r>
            <a:r>
              <a:rPr lang="en-US" baseline="0" dirty="0" smtClean="0"/>
              <a:t> to create a new presentation. This way you will not override the original template file.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Use the 7 pre-designed slides as your template rather than using “New Slide” function on toolbar.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To use the same slide layout for multiple slides select the slide from the left hand side and use the Edit / Duplicate, make more than you need as you can remove extra slides later.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4. You can rearrange slide order by dragging the slide thumbnail up and down on the left hand 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5. Font sizes and text –box sizes are only a base guide, some content may require a smaller or larger font which can be accomplished by selecting the text and using the Format function.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6. Pre-editing images to the proper image format (landscape, portrait, square) beforehand will ensure more accurate placement.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7. Remove extra slides and unused slides after the content has been inserted to eliminate them from appearing in your slideshow.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0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5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5AE-F635-884B-BB43-5B152F1C45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bg>
      <p:bgPr>
        <a:gradFill flip="none" rotWithShape="1">
          <a:gsLst>
            <a:gs pos="42000">
              <a:schemeClr val="bg1"/>
            </a:gs>
            <a:gs pos="99000">
              <a:srgbClr val="A8DAD0">
                <a:alpha val="87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lou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87450" y="5202370"/>
            <a:ext cx="2374900" cy="849965"/>
          </a:xfrm>
          <a:prstGeom prst="rect">
            <a:avLst/>
          </a:prstGeom>
        </p:spPr>
      </p:pic>
      <p:pic>
        <p:nvPicPr>
          <p:cNvPr id="17" name="Picture 16" descr="clou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3400" y="1009678"/>
            <a:ext cx="2374900" cy="849965"/>
          </a:xfrm>
          <a:prstGeom prst="rect">
            <a:avLst/>
          </a:prstGeom>
        </p:spPr>
      </p:pic>
      <p:pic>
        <p:nvPicPr>
          <p:cNvPr id="14" name="Picture 13" descr="clou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66750" y="159712"/>
            <a:ext cx="2374900" cy="849965"/>
          </a:xfrm>
          <a:prstGeom prst="rect">
            <a:avLst/>
          </a:prstGeom>
        </p:spPr>
      </p:pic>
      <p:pic>
        <p:nvPicPr>
          <p:cNvPr id="18" name="Picture 17" descr="balloon1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7801" y="4224868"/>
            <a:ext cx="1247095" cy="2419737"/>
          </a:xfrm>
          <a:prstGeom prst="rect">
            <a:avLst/>
          </a:prstGeom>
        </p:spPr>
      </p:pic>
      <p:pic>
        <p:nvPicPr>
          <p:cNvPr id="31" name="Picture 30" descr="ribbo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-2617500"/>
            <a:ext cx="7162800" cy="10772200"/>
          </a:xfrm>
          <a:prstGeom prst="rect">
            <a:avLst/>
          </a:prstGeom>
        </p:spPr>
      </p:pic>
      <p:pic>
        <p:nvPicPr>
          <p:cNvPr id="32" name="Picture 31" descr="REVERSE-LOGO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2444" y="1136677"/>
            <a:ext cx="2579112" cy="1750456"/>
          </a:xfrm>
          <a:prstGeom prst="rect">
            <a:avLst/>
          </a:prstGeom>
        </p:spPr>
      </p:pic>
      <p:pic>
        <p:nvPicPr>
          <p:cNvPr id="33" name="Picture 32" descr="tag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5650" y="5627352"/>
            <a:ext cx="2552700" cy="592269"/>
          </a:xfrm>
          <a:prstGeom prst="rect">
            <a:avLst/>
          </a:prstGeom>
        </p:spPr>
      </p:pic>
      <p:pic>
        <p:nvPicPr>
          <p:cNvPr id="9" name="Picture 8" descr="ribbon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90600" y="-2617500"/>
            <a:ext cx="7162800" cy="10772200"/>
          </a:xfrm>
          <a:prstGeom prst="rect">
            <a:avLst/>
          </a:prstGeom>
        </p:spPr>
      </p:pic>
      <p:pic>
        <p:nvPicPr>
          <p:cNvPr id="10" name="Picture 9" descr="REVERSE-LOGO.e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585876" y="1009677"/>
            <a:ext cx="3972248" cy="2004456"/>
          </a:xfrm>
          <a:prstGeom prst="rect">
            <a:avLst/>
          </a:prstGeom>
        </p:spPr>
      </p:pic>
      <p:pic>
        <p:nvPicPr>
          <p:cNvPr id="11" name="Picture 10" descr="tag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295650" y="5627352"/>
            <a:ext cx="2552700" cy="592269"/>
          </a:xfrm>
          <a:prstGeom prst="rect">
            <a:avLst/>
          </a:prstGeom>
        </p:spPr>
      </p:pic>
      <p:pic>
        <p:nvPicPr>
          <p:cNvPr id="12" name="Picture 11" descr="fox.em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068832" y="-8908234"/>
            <a:ext cx="6435836" cy="12835467"/>
          </a:xfrm>
          <a:prstGeom prst="rect">
            <a:avLst/>
          </a:prstGeom>
        </p:spPr>
      </p:pic>
      <p:pic>
        <p:nvPicPr>
          <p:cNvPr id="16" name="Picture 15" descr="clou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550" y="5794639"/>
            <a:ext cx="2374900" cy="849965"/>
          </a:xfrm>
          <a:prstGeom prst="rect">
            <a:avLst/>
          </a:prstGeom>
        </p:spPr>
      </p:pic>
      <p:pic>
        <p:nvPicPr>
          <p:cNvPr id="20" name="Picture 19" descr="balloon2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76275" y="743775"/>
            <a:ext cx="844550" cy="163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Vertical Title and Text">
    <p:bg>
      <p:bgPr>
        <a:gradFill flip="none" rotWithShape="1">
          <a:gsLst>
            <a:gs pos="42000">
              <a:schemeClr val="bg1"/>
            </a:gs>
            <a:gs pos="100000">
              <a:srgbClr val="A8DAD0">
                <a:alpha val="9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bble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2114" y="-458114"/>
            <a:ext cx="5581539" cy="4040748"/>
          </a:xfrm>
          <a:prstGeom prst="rect">
            <a:avLst/>
          </a:prstGeom>
        </p:spPr>
      </p:pic>
      <p:pic>
        <p:nvPicPr>
          <p:cNvPr id="23" name="Picture 22" descr="bubbles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32114" y="-458114"/>
            <a:ext cx="5581539" cy="4040748"/>
          </a:xfrm>
          <a:prstGeom prst="rect">
            <a:avLst/>
          </a:prstGeom>
        </p:spPr>
      </p:pic>
      <p:pic>
        <p:nvPicPr>
          <p:cNvPr id="46" name="Picture 45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94907" y="5181256"/>
            <a:ext cx="2216748" cy="1814248"/>
          </a:xfrm>
          <a:prstGeom prst="rect">
            <a:avLst/>
          </a:prstGeom>
        </p:spPr>
      </p:pic>
      <p:pic>
        <p:nvPicPr>
          <p:cNvPr id="47" name="Picture 46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7168048">
            <a:off x="-1194285" y="114106"/>
            <a:ext cx="2955664" cy="1360686"/>
          </a:xfrm>
          <a:prstGeom prst="rect">
            <a:avLst/>
          </a:prstGeom>
        </p:spPr>
      </p:pic>
      <p:pic>
        <p:nvPicPr>
          <p:cNvPr id="48" name="Picture 47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7168048">
            <a:off x="7549328" y="5702108"/>
            <a:ext cx="2955664" cy="1360686"/>
          </a:xfrm>
          <a:prstGeom prst="rect">
            <a:avLst/>
          </a:prstGeom>
        </p:spPr>
      </p:pic>
      <p:pic>
        <p:nvPicPr>
          <p:cNvPr id="8" name="Picture 7" descr="fox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-629594" y="-6385221"/>
            <a:ext cx="4712254" cy="9398000"/>
          </a:xfrm>
          <a:prstGeom prst="rect">
            <a:avLst/>
          </a:prstGeom>
        </p:spPr>
      </p:pic>
      <p:pic>
        <p:nvPicPr>
          <p:cNvPr id="9" name="Picture 8" descr="balloon1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080" y="4495800"/>
            <a:ext cx="779630" cy="1512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 userDrawn="1"/>
        </p:nvGrpSpPr>
        <p:grpSpPr>
          <a:xfrm>
            <a:off x="-95250" y="4004733"/>
            <a:ext cx="9932127" cy="2990771"/>
            <a:chOff x="-76200" y="3003550"/>
            <a:chExt cx="9932127" cy="224307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-76200" y="3003550"/>
              <a:ext cx="9389852" cy="2243078"/>
            </a:xfrm>
            <a:prstGeom prst="rect">
              <a:avLst/>
            </a:prstGeom>
            <a:gradFill>
              <a:gsLst>
                <a:gs pos="0">
                  <a:srgbClr val="A8DAD0">
                    <a:alpha val="62000"/>
                  </a:srgbClr>
                </a:gs>
                <a:gs pos="100000">
                  <a:schemeClr val="bg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loud.e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23850" y="4383108"/>
              <a:ext cx="2374900" cy="637474"/>
            </a:xfrm>
            <a:prstGeom prst="rect">
              <a:avLst/>
            </a:prstGeom>
          </p:spPr>
        </p:pic>
        <p:pic>
          <p:nvPicPr>
            <p:cNvPr id="25" name="Picture 24" descr="cloud.e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344878" y="4383108"/>
              <a:ext cx="1980197" cy="531527"/>
            </a:xfrm>
            <a:prstGeom prst="rect">
              <a:avLst/>
            </a:prstGeom>
          </p:spPr>
        </p:pic>
        <p:pic>
          <p:nvPicPr>
            <p:cNvPr id="26" name="Picture 25" descr="cloud.e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flipH="1">
              <a:off x="8432073" y="3982798"/>
              <a:ext cx="1423854" cy="400310"/>
            </a:xfrm>
            <a:prstGeom prst="rect">
              <a:avLst/>
            </a:prstGeom>
          </p:spPr>
        </p:pic>
      </p:grpSp>
      <p:pic>
        <p:nvPicPr>
          <p:cNvPr id="7" name="Picture 6" descr="bubbl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0176" y="-276833"/>
            <a:ext cx="3363476" cy="2434984"/>
          </a:xfrm>
          <a:prstGeom prst="rect">
            <a:avLst/>
          </a:prstGeom>
        </p:spPr>
      </p:pic>
      <p:sp>
        <p:nvSpPr>
          <p:cNvPr id="2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2625" y="308455"/>
            <a:ext cx="5512255" cy="373949"/>
          </a:xfrm>
        </p:spPr>
        <p:txBody>
          <a:bodyPr wrap="square" lIns="0" tIns="0" rIns="0" b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rgbClr val="1D9CD5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dirty="0" smtClean="0"/>
              <a:t>Click to add text</a:t>
            </a:r>
            <a:endParaRPr lang="id-ID" dirty="0"/>
          </a:p>
        </p:txBody>
      </p:sp>
      <p:pic>
        <p:nvPicPr>
          <p:cNvPr id="13" name="Picture 12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0176" y="-276833"/>
            <a:ext cx="3363476" cy="2434984"/>
          </a:xfrm>
          <a:prstGeom prst="rect">
            <a:avLst/>
          </a:prstGeom>
        </p:spPr>
      </p:pic>
      <p:pic>
        <p:nvPicPr>
          <p:cNvPr id="8" name="Picture 7" descr="adult-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8761" y="1236"/>
            <a:ext cx="524271" cy="1152101"/>
          </a:xfrm>
          <a:prstGeom prst="rect">
            <a:avLst/>
          </a:prstGeom>
        </p:spPr>
      </p:pic>
      <p:pic>
        <p:nvPicPr>
          <p:cNvPr id="19" name="Picture 18" descr="bubbles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94907" y="5181256"/>
            <a:ext cx="2216748" cy="1814248"/>
          </a:xfrm>
          <a:prstGeom prst="rect">
            <a:avLst/>
          </a:prstGeom>
        </p:spPr>
      </p:pic>
      <p:pic>
        <p:nvPicPr>
          <p:cNvPr id="11" name="Picture 10" descr="balloon1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080" y="4495800"/>
            <a:ext cx="779630" cy="1512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 userDrawn="1"/>
        </p:nvGrpSpPr>
        <p:grpSpPr>
          <a:xfrm>
            <a:off x="-95250" y="4004733"/>
            <a:ext cx="9932127" cy="2990771"/>
            <a:chOff x="-76200" y="3003550"/>
            <a:chExt cx="9932127" cy="224307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-76200" y="3003550"/>
              <a:ext cx="9389852" cy="2243078"/>
            </a:xfrm>
            <a:prstGeom prst="rect">
              <a:avLst/>
            </a:prstGeom>
            <a:gradFill>
              <a:gsLst>
                <a:gs pos="0">
                  <a:srgbClr val="A8DAD0">
                    <a:alpha val="62000"/>
                  </a:srgbClr>
                </a:gs>
                <a:gs pos="100000">
                  <a:schemeClr val="bg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loud.e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23850" y="4383108"/>
              <a:ext cx="2374900" cy="637474"/>
            </a:xfrm>
            <a:prstGeom prst="rect">
              <a:avLst/>
            </a:prstGeom>
          </p:spPr>
        </p:pic>
        <p:pic>
          <p:nvPicPr>
            <p:cNvPr id="25" name="Picture 24" descr="cloud.e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344878" y="4383108"/>
              <a:ext cx="1980197" cy="531527"/>
            </a:xfrm>
            <a:prstGeom prst="rect">
              <a:avLst/>
            </a:prstGeom>
          </p:spPr>
        </p:pic>
        <p:pic>
          <p:nvPicPr>
            <p:cNvPr id="26" name="Picture 25" descr="cloud.e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flipH="1">
              <a:off x="8432073" y="3982798"/>
              <a:ext cx="1423854" cy="400310"/>
            </a:xfrm>
            <a:prstGeom prst="rect">
              <a:avLst/>
            </a:prstGeom>
          </p:spPr>
        </p:pic>
      </p:grpSp>
      <p:pic>
        <p:nvPicPr>
          <p:cNvPr id="7" name="Picture 6" descr="bubbl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0176" y="-276833"/>
            <a:ext cx="3363476" cy="2434984"/>
          </a:xfrm>
          <a:prstGeom prst="rect">
            <a:avLst/>
          </a:prstGeom>
        </p:spPr>
      </p:pic>
      <p:sp>
        <p:nvSpPr>
          <p:cNvPr id="2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2625" y="308455"/>
            <a:ext cx="5512255" cy="373949"/>
          </a:xfrm>
        </p:spPr>
        <p:txBody>
          <a:bodyPr wrap="square" lIns="0" tIns="0" rIns="0" b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rgbClr val="1D9CD5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dirty="0" smtClean="0"/>
              <a:t>Click to add text</a:t>
            </a:r>
            <a:endParaRPr lang="id-ID" dirty="0"/>
          </a:p>
        </p:txBody>
      </p:sp>
      <p:pic>
        <p:nvPicPr>
          <p:cNvPr id="13" name="Picture 12" descr="bubbles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0176" y="-276833"/>
            <a:ext cx="3363476" cy="2434984"/>
          </a:xfrm>
          <a:prstGeom prst="rect">
            <a:avLst/>
          </a:prstGeom>
        </p:spPr>
      </p:pic>
      <p:pic>
        <p:nvPicPr>
          <p:cNvPr id="8" name="Picture 7" descr="adult-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8761" y="1236"/>
            <a:ext cx="524271" cy="1152101"/>
          </a:xfrm>
          <a:prstGeom prst="rect">
            <a:avLst/>
          </a:prstGeom>
        </p:spPr>
      </p:pic>
      <p:pic>
        <p:nvPicPr>
          <p:cNvPr id="19" name="Picture 18" descr="bubbles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94907" y="5181256"/>
            <a:ext cx="2216748" cy="1814248"/>
          </a:xfrm>
          <a:prstGeom prst="rect">
            <a:avLst/>
          </a:prstGeom>
        </p:spPr>
      </p:pic>
      <p:pic>
        <p:nvPicPr>
          <p:cNvPr id="11" name="Picture 10" descr="balloon1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080" y="4495800"/>
            <a:ext cx="779630" cy="1512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916854" y="79375"/>
            <a:ext cx="1320227" cy="1131968"/>
            <a:chOff x="893374" y="38100"/>
            <a:chExt cx="1320227" cy="1131968"/>
          </a:xfrm>
        </p:grpSpPr>
        <p:pic>
          <p:nvPicPr>
            <p:cNvPr id="12" name="Picture 11" descr="hpl-logo-white.png"/>
            <p:cNvPicPr>
              <a:picLocks noChangeAspect="1"/>
            </p:cNvPicPr>
            <p:nvPr/>
          </p:nvPicPr>
          <p:blipFill>
            <a:blip r:embed="rId2" cstate="print"/>
            <a:srcRect l="44538" t="-937" r="3077" b="53440"/>
            <a:stretch>
              <a:fillRect/>
            </a:stretch>
          </p:blipFill>
          <p:spPr>
            <a:xfrm>
              <a:off x="918218" y="757103"/>
              <a:ext cx="1278882" cy="258897"/>
            </a:xfrm>
            <a:prstGeom prst="rect">
              <a:avLst/>
            </a:prstGeom>
          </p:spPr>
        </p:pic>
        <p:pic>
          <p:nvPicPr>
            <p:cNvPr id="13" name="Picture 12" descr="hpl-logo-white.png"/>
            <p:cNvPicPr>
              <a:picLocks noChangeAspect="1"/>
            </p:cNvPicPr>
            <p:nvPr/>
          </p:nvPicPr>
          <p:blipFill>
            <a:blip r:embed="rId2" cstate="print"/>
            <a:srcRect r="58841"/>
            <a:stretch>
              <a:fillRect/>
            </a:stretch>
          </p:blipFill>
          <p:spPr>
            <a:xfrm>
              <a:off x="893374" y="38100"/>
              <a:ext cx="1320227" cy="716171"/>
            </a:xfrm>
            <a:prstGeom prst="rect">
              <a:avLst/>
            </a:prstGeom>
          </p:spPr>
        </p:pic>
        <p:pic>
          <p:nvPicPr>
            <p:cNvPr id="14" name="Picture 13" descr="hpl-logo-white.png"/>
            <p:cNvPicPr>
              <a:picLocks noChangeAspect="1"/>
            </p:cNvPicPr>
            <p:nvPr/>
          </p:nvPicPr>
          <p:blipFill>
            <a:blip r:embed="rId2" cstate="print"/>
            <a:srcRect l="41920" t="53597"/>
            <a:stretch>
              <a:fillRect/>
            </a:stretch>
          </p:blipFill>
          <p:spPr>
            <a:xfrm>
              <a:off x="1060450" y="992231"/>
              <a:ext cx="996950" cy="177837"/>
            </a:xfrm>
            <a:prstGeom prst="rect">
              <a:avLst/>
            </a:prstGeom>
          </p:spPr>
        </p:pic>
      </p:grpSp>
      <p:pic>
        <p:nvPicPr>
          <p:cNvPr id="6" name="Picture 2" descr="G:\02-Images_Video_Posters_Publicity\Images\Symbols - Flags - Logos - Signs\HPL transition logo\HPL-Wordmark_Apr2 transparen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5911851"/>
            <a:ext cx="1397000" cy="908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2D811-AF44-4126-8F71-D192C0B0C1DF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FF01-4217-48AE-A415-D685308C0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insidesearch/tipstricks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nglish.purdue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pl.ca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3"/>
          <p:cNvSpPr txBox="1">
            <a:spLocks/>
          </p:cNvSpPr>
          <p:nvPr/>
        </p:nvSpPr>
        <p:spPr>
          <a:xfrm>
            <a:off x="1727201" y="3429001"/>
            <a:ext cx="5672667" cy="1673577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500" b="1" dirty="0" smtClean="0">
                <a:solidFill>
                  <a:schemeClr val="bg1"/>
                </a:solidFill>
                <a:latin typeface="Arial"/>
              </a:rPr>
              <a:t>Gathering Information at the Library</a:t>
            </a:r>
            <a:endParaRPr lang="en-AU" sz="3500" b="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Two: Look for Information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2622" y="1447800"/>
            <a:ext cx="7422378" cy="4441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What are the three main types of resources you use when looking for information for your project? </a:t>
            </a:r>
          </a:p>
          <a:p>
            <a:pPr marL="342900" lvl="1" indent="0">
              <a:lnSpc>
                <a:spcPts val="3500"/>
              </a:lnSpc>
            </a:pPr>
            <a:r>
              <a:rPr lang="en-US" sz="2900" dirty="0" smtClean="0">
                <a:solidFill>
                  <a:srgbClr val="0070C0"/>
                </a:solidFill>
                <a:latin typeface="Arial"/>
              </a:rPr>
              <a:t>Books</a:t>
            </a:r>
          </a:p>
          <a:p>
            <a:pPr marL="342900" lvl="1" indent="0">
              <a:lnSpc>
                <a:spcPts val="3500"/>
              </a:lnSpc>
            </a:pPr>
            <a:r>
              <a:rPr lang="en-US" sz="2900" dirty="0" smtClean="0">
                <a:solidFill>
                  <a:srgbClr val="0070C0"/>
                </a:solidFill>
                <a:latin typeface="Arial"/>
              </a:rPr>
              <a:t>Databases and Encyclopedias</a:t>
            </a:r>
          </a:p>
          <a:p>
            <a:pPr marL="0" indent="0">
              <a:lnSpc>
                <a:spcPts val="3500"/>
              </a:lnSpc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Two: Look for Information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2622" y="1447800"/>
            <a:ext cx="7422378" cy="4441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What are the three main types of resources you use when looking for information for your project? </a:t>
            </a:r>
          </a:p>
          <a:p>
            <a:pPr marL="342900" lvl="1" indent="0">
              <a:lnSpc>
                <a:spcPts val="3500"/>
              </a:lnSpc>
            </a:pPr>
            <a:r>
              <a:rPr lang="en-US" sz="2900" dirty="0" smtClean="0">
                <a:solidFill>
                  <a:srgbClr val="0070C0"/>
                </a:solidFill>
                <a:latin typeface="Arial"/>
              </a:rPr>
              <a:t>Books</a:t>
            </a:r>
          </a:p>
          <a:p>
            <a:pPr marL="342900" lvl="1" indent="0">
              <a:lnSpc>
                <a:spcPts val="3500"/>
              </a:lnSpc>
            </a:pPr>
            <a:r>
              <a:rPr lang="en-US" sz="2900" dirty="0" smtClean="0">
                <a:solidFill>
                  <a:srgbClr val="0070C0"/>
                </a:solidFill>
                <a:latin typeface="Arial"/>
              </a:rPr>
              <a:t>Databases and Encyclopedias</a:t>
            </a:r>
          </a:p>
          <a:p>
            <a:pPr marL="342900" lvl="1" indent="0">
              <a:lnSpc>
                <a:spcPts val="3500"/>
              </a:lnSpc>
            </a:pPr>
            <a:r>
              <a:rPr lang="en-US" sz="2900" dirty="0" smtClean="0">
                <a:solidFill>
                  <a:srgbClr val="0070C0"/>
                </a:solidFill>
                <a:latin typeface="Arial"/>
              </a:rPr>
              <a:t>Internet</a:t>
            </a:r>
          </a:p>
          <a:p>
            <a:pPr marL="0" indent="0">
              <a:lnSpc>
                <a:spcPts val="3500"/>
              </a:lnSpc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Two: Look for Information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2622" y="1447800"/>
            <a:ext cx="7422378" cy="4441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To find books, visit the library website or the HPL App.</a:t>
            </a:r>
          </a:p>
          <a:p>
            <a:pPr marL="0" indent="0">
              <a:lnSpc>
                <a:spcPts val="3500"/>
              </a:lnSpc>
              <a:buNone/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To install the HPL app, visit the App store on your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iPad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or the Android Market on your Android, type HPL and tap “Install”.</a:t>
            </a:r>
          </a:p>
          <a:p>
            <a:pPr marL="0" indent="0">
              <a:lnSpc>
                <a:spcPts val="3500"/>
              </a:lnSpc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00" y="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hpl.ca</a:t>
            </a:r>
            <a:endParaRPr lang="en-US" sz="20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00"/>
            <a:ext cx="9143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 rot="16200000">
            <a:off x="7258685" y="774065"/>
            <a:ext cx="40563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419101"/>
            <a:ext cx="8535354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5100" y="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hpl.ca</a:t>
            </a:r>
            <a:endParaRPr lang="en-US" sz="20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hpl.ca</a:t>
            </a:r>
            <a:endParaRPr lang="en-US" sz="20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72575" cy="639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334000" y="2590800"/>
            <a:ext cx="1136650" cy="336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22364">
            <a:off x="1346199" y="2982469"/>
            <a:ext cx="660401" cy="33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202340">
            <a:off x="5503993" y="671103"/>
            <a:ext cx="717670" cy="3716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3"/>
          <p:cNvSpPr txBox="1">
            <a:spLocks/>
          </p:cNvSpPr>
          <p:nvPr/>
        </p:nvSpPr>
        <p:spPr>
          <a:xfrm>
            <a:off x="2074447" y="1535290"/>
            <a:ext cx="5316953" cy="2439111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500" b="1" dirty="0" smtClean="0">
                <a:solidFill>
                  <a:srgbClr val="1D9CD5"/>
                </a:solidFill>
                <a:latin typeface="Arial"/>
              </a:rPr>
              <a:t>Bring it home with this!</a:t>
            </a:r>
            <a:endParaRPr lang="en-AU" sz="3500" b="1" dirty="0">
              <a:solidFill>
                <a:srgbClr val="1D9CD5"/>
              </a:solidFill>
              <a:latin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81939" y="5550211"/>
            <a:ext cx="1881927" cy="631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213" y="3476625"/>
            <a:ext cx="4219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072088"/>
          </a:xfrm>
        </p:spPr>
        <p:txBody>
          <a:bodyPr/>
          <a:lstStyle/>
          <a:p>
            <a:r>
              <a:rPr lang="en-US" sz="3500" dirty="0" smtClean="0"/>
              <a:t>What if…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762000" y="1295400"/>
            <a:ext cx="7422378" cy="386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There aren’t enough books on my topic?</a:t>
            </a: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 information in the books is too old to be useful?</a:t>
            </a: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I need pictures and other graphics for my project?</a:t>
            </a: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I need primary sources?</a:t>
            </a:r>
          </a:p>
          <a:p>
            <a:pPr marL="0" indent="0">
              <a:lnSpc>
                <a:spcPts val="3500"/>
              </a:lnSpc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072088"/>
          </a:xfrm>
        </p:spPr>
        <p:txBody>
          <a:bodyPr/>
          <a:lstStyle/>
          <a:p>
            <a:r>
              <a:rPr lang="en-US" sz="3500" dirty="0" smtClean="0"/>
              <a:t>What if…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762000" y="1295400"/>
            <a:ext cx="7422378" cy="386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There aren’t enough books on my topic?</a:t>
            </a: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 information in the books is too old to be useful?</a:t>
            </a: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I need pictures and other graphics for my project?</a:t>
            </a: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I need primary sources?</a:t>
            </a:r>
          </a:p>
          <a:p>
            <a:pPr marL="0" indent="0">
              <a:lnSpc>
                <a:spcPts val="3500"/>
              </a:lnSpc>
              <a:buNone/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/>
              </a:rPr>
              <a:t>Check out HPL Databases!</a:t>
            </a:r>
          </a:p>
          <a:p>
            <a:pPr marL="0" indent="0">
              <a:lnSpc>
                <a:spcPts val="3500"/>
              </a:lnSpc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163" y="476251"/>
            <a:ext cx="705165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/>
          <p:nvPr/>
        </p:nvSpPr>
        <p:spPr>
          <a:xfrm rot="10800000">
            <a:off x="7348114" y="1911672"/>
            <a:ext cx="712731" cy="379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566507">
            <a:off x="2230070" y="3532070"/>
            <a:ext cx="852099" cy="5060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28950" y="4038600"/>
            <a:ext cx="161925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1943100"/>
            <a:ext cx="375285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5562600"/>
            <a:ext cx="384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</a:rPr>
              <a:t>You can search across all databases or search specifically by subject.</a:t>
            </a:r>
            <a:endParaRPr lang="en-US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562600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can search newspaper articles by date to find primary sources.</a:t>
            </a:r>
            <a:endParaRPr 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3"/>
          <p:cNvSpPr txBox="1">
            <a:spLocks/>
          </p:cNvSpPr>
          <p:nvPr/>
        </p:nvSpPr>
        <p:spPr>
          <a:xfrm>
            <a:off x="1676400" y="2819400"/>
            <a:ext cx="6155153" cy="2439111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1D9CD5"/>
                </a:solidFill>
                <a:latin typeface="Arial"/>
              </a:rPr>
              <a:t>Have a project?  </a:t>
            </a:r>
            <a:br>
              <a:rPr lang="en-US" sz="3500" b="1" dirty="0" smtClean="0">
                <a:solidFill>
                  <a:srgbClr val="1D9CD5"/>
                </a:solidFill>
                <a:latin typeface="Arial"/>
              </a:rPr>
            </a:br>
            <a:r>
              <a:rPr lang="en-US" sz="3500" b="1" dirty="0" smtClean="0">
                <a:solidFill>
                  <a:srgbClr val="1D9CD5"/>
                </a:solidFill>
                <a:latin typeface="Arial"/>
              </a:rPr>
              <a:t>Don’t know where to start?  </a:t>
            </a:r>
            <a:br>
              <a:rPr lang="en-US" sz="3500" b="1" dirty="0" smtClean="0">
                <a:solidFill>
                  <a:srgbClr val="1D9CD5"/>
                </a:solidFill>
                <a:latin typeface="Arial"/>
              </a:rPr>
            </a:br>
            <a:r>
              <a:rPr lang="en-US" sz="3500" b="1" dirty="0" smtClean="0">
                <a:solidFill>
                  <a:srgbClr val="1D9CD5"/>
                </a:solidFill>
                <a:latin typeface="Arial"/>
              </a:rPr>
              <a:t>HPL can help with that!</a:t>
            </a:r>
            <a:endParaRPr lang="en-AU" sz="3500" b="1" dirty="0">
              <a:solidFill>
                <a:srgbClr val="1D9CD5"/>
              </a:solidFill>
              <a:latin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81939" y="5550211"/>
            <a:ext cx="1881927" cy="631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0"/>
            <a:ext cx="848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</a:rPr>
              <a:t>Click on relevant results to get the full article and limit by date to identify primary sources</a:t>
            </a:r>
            <a:endParaRPr lang="en-US" sz="24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2205"/>
            <a:ext cx="9143999" cy="60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100"/>
            <a:ext cx="933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</a:rPr>
              <a:t>Check out our Homework Help page for even more helpful databases</a:t>
            </a:r>
            <a:endParaRPr lang="en-US" sz="20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550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609850" y="5295900"/>
            <a:ext cx="154305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14700" y="6153150"/>
            <a:ext cx="1200150" cy="4762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Get More out of the Internet!</a:t>
            </a:r>
          </a:p>
          <a:p>
            <a:endParaRPr lang="en-US" sz="3500" dirty="0"/>
          </a:p>
        </p:txBody>
      </p:sp>
      <p:sp>
        <p:nvSpPr>
          <p:cNvPr id="5" name="Text Placeholder 33"/>
          <p:cNvSpPr txBox="1">
            <a:spLocks/>
          </p:cNvSpPr>
          <p:nvPr/>
        </p:nvSpPr>
        <p:spPr>
          <a:xfrm>
            <a:off x="832626" y="1399823"/>
            <a:ext cx="7447775" cy="4357511"/>
          </a:xfrm>
          <a:prstGeom prst="rect">
            <a:avLst/>
          </a:prstGeom>
        </p:spPr>
        <p:txBody>
          <a:bodyPr lIns="0" tIns="0" rIns="0" bIns="0"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AU" sz="2500" dirty="0" smtClean="0">
                <a:ln w="0" cmpd="sng">
                  <a:noFill/>
                </a:ln>
                <a:solidFill>
                  <a:srgbClr val="204679"/>
                </a:solidFill>
                <a:latin typeface="Arial"/>
              </a:rPr>
              <a:t> </a:t>
            </a:r>
            <a:r>
              <a:rPr lang="en-US" sz="25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 Internet can be a great tool if you know how to use it well.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None/>
            </a:pPr>
            <a:endParaRPr lang="en-US" sz="2500" dirty="0" smtClean="0">
              <a:ln w="0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Just typing in keywords can get too many answers or information that won’t help you with your project.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None/>
            </a:pPr>
            <a:endParaRPr lang="en-US" sz="2500" dirty="0" smtClean="0">
              <a:ln w="0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Check for credibility by looking at the date of the post and the author of the website.  A recent article about earthquakes written by an educational or government website is more credible than an older post written by a business or a member of the public.</a:t>
            </a:r>
            <a:endParaRPr lang="en-AU" sz="2500" dirty="0" smtClean="0">
              <a:ln w="0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endParaRPr lang="en-AU" sz="2500" dirty="0" smtClean="0">
              <a:ln w="0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 t="5210" b="4008"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89400" y="1159412"/>
            <a:ext cx="318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million is too many results!</a:t>
            </a:r>
            <a:endParaRPr 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423408">
            <a:off x="2844229" y="1246902"/>
            <a:ext cx="1168605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18100" y="4889500"/>
            <a:ext cx="334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what you’re looking for!</a:t>
            </a:r>
            <a:endParaRPr 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4051300" y="49403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Want Better Answers? Use Smart Search Tools!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8200" y="1524000"/>
            <a:ext cx="7422378" cy="386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Quotation Marks (“”) let you search for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an exact phrase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 </a:t>
            </a:r>
            <a:r>
              <a:rPr lang="en-US" sz="2500" dirty="0" err="1" smtClean="0">
                <a:solidFill>
                  <a:srgbClr val="0070C0"/>
                </a:solidFill>
                <a:latin typeface="Arial"/>
              </a:rPr>
              <a:t>ie</a:t>
            </a: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:  “Earthquakes in Canada”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 dash (-) before a word tells Google NOT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toinclude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that word in the search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</a:t>
            </a:r>
            <a:r>
              <a:rPr lang="en-US" sz="2500" dirty="0" err="1" smtClean="0">
                <a:solidFill>
                  <a:srgbClr val="0070C0"/>
                </a:solidFill>
                <a:latin typeface="Arial"/>
              </a:rPr>
              <a:t>ie</a:t>
            </a: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:  earthquakes –destruction means look for 	information about earthquakes but not about 	destruction</a:t>
            </a:r>
          </a:p>
          <a:p>
            <a:pPr marL="0" indent="0">
              <a:lnSpc>
                <a:spcPts val="3500"/>
              </a:lnSpc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More Smart Search Tools...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762000" y="1371600"/>
            <a:ext cx="7930378" cy="386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 Tilde (~) before a word tells Google to include results with synonyms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	</a:t>
            </a:r>
            <a:r>
              <a:rPr lang="en-US" sz="2500" dirty="0" err="1" smtClean="0">
                <a:solidFill>
                  <a:srgbClr val="0070C0"/>
                </a:solidFill>
                <a:latin typeface="Arial"/>
              </a:rPr>
              <a:t>ie</a:t>
            </a: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:  earthquakes ~destruction tells Google to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	look for information about destruction,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	collapse, damage, etc. due to earthquakes 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Put two periods (..) between numbers to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search within a range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</a:t>
            </a:r>
            <a:r>
              <a:rPr lang="en-US" sz="2500" dirty="0" err="1" smtClean="0">
                <a:solidFill>
                  <a:srgbClr val="0070C0"/>
                </a:solidFill>
                <a:latin typeface="Arial"/>
              </a:rPr>
              <a:t>ie</a:t>
            </a: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:  earthquakes 2013..2014 will search for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	earthquakes that have occurred between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	2013 and 2014</a:t>
            </a:r>
          </a:p>
          <a:p>
            <a:pPr marL="0" indent="0">
              <a:lnSpc>
                <a:spcPts val="3500"/>
              </a:lnSpc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072088"/>
          </a:xfrm>
        </p:spPr>
        <p:txBody>
          <a:bodyPr/>
          <a:lstStyle/>
          <a:p>
            <a:r>
              <a:rPr lang="en-US" sz="3500" dirty="0" smtClean="0"/>
              <a:t>And Even More!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762000" y="1371600"/>
            <a:ext cx="7930378" cy="386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60732"/>
            <a:ext cx="75438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Once you get comfortable with the basic smart search tools, try out some of the other ones found here: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hlinkClick r:id="rId2"/>
              </a:rPr>
              <a:t>http://www.google.com/insidesearch/tipstricks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Three: Cite Your Sources</a:t>
            </a:r>
          </a:p>
          <a:p>
            <a:endParaRPr lang="en-US" sz="3500" dirty="0"/>
          </a:p>
        </p:txBody>
      </p:sp>
      <p:sp>
        <p:nvSpPr>
          <p:cNvPr id="5" name="Text Placeholder 33"/>
          <p:cNvSpPr txBox="1">
            <a:spLocks/>
          </p:cNvSpPr>
          <p:nvPr/>
        </p:nvSpPr>
        <p:spPr>
          <a:xfrm>
            <a:off x="832626" y="1399823"/>
            <a:ext cx="7447775" cy="4357511"/>
          </a:xfrm>
          <a:prstGeom prst="rect">
            <a:avLst/>
          </a:prstGeom>
        </p:spPr>
        <p:txBody>
          <a:bodyPr lIns="0" tIns="0" rIns="0" bIns="0"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rgbClr val="204679"/>
                </a:solidFill>
                <a:latin typeface="Arial"/>
              </a:rPr>
              <a:t>A bibliography lets your teacher know where you found your information.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rgbClr val="204679"/>
                </a:solidFill>
                <a:latin typeface="Arial"/>
              </a:rPr>
              <a:t>There are different citation styles – find out which one your teacher prefers.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rgbClr val="204679"/>
                </a:solidFill>
                <a:latin typeface="Arial"/>
              </a:rPr>
              <a:t>Some schools have their own citation guides.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rgbClr val="204679"/>
                </a:solidFill>
                <a:latin typeface="Arial"/>
              </a:rPr>
              <a:t>A very helpful citation guide can be found here: </a:t>
            </a:r>
            <a:r>
              <a:rPr lang="en-US" sz="2500" dirty="0" smtClean="0">
                <a:ln w="0" cmpd="sng">
                  <a:noFill/>
                </a:ln>
                <a:solidFill>
                  <a:srgbClr val="204679"/>
                </a:solidFill>
                <a:latin typeface="Arial"/>
                <a:hlinkClick r:id="rId3"/>
              </a:rPr>
              <a:t>https://owl.english.purdue.edu/</a:t>
            </a:r>
            <a:endParaRPr lang="en-US" sz="2500" dirty="0" smtClean="0">
              <a:ln w="0" cmpd="sng">
                <a:noFill/>
              </a:ln>
              <a:solidFill>
                <a:srgbClr val="204679"/>
              </a:solidFill>
              <a:latin typeface="Arial"/>
            </a:endParaRP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None/>
            </a:pPr>
            <a:endParaRPr lang="en-AU" sz="2500" dirty="0" smtClean="0">
              <a:ln w="0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None/>
            </a:pPr>
            <a:endParaRPr lang="en-AU" sz="2500" dirty="0" smtClean="0">
              <a:ln w="0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6186" t="16834" r="16987" b="8417"/>
          <a:stretch>
            <a:fillRect/>
          </a:stretch>
        </p:blipFill>
        <p:spPr bwMode="auto">
          <a:xfrm>
            <a:off x="261937" y="700087"/>
            <a:ext cx="7294563" cy="6157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6972300" y="2768600"/>
            <a:ext cx="584200" cy="355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6997700" y="3174994"/>
            <a:ext cx="558800" cy="3429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94600" y="2247900"/>
            <a:ext cx="154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</a:rPr>
              <a:t>APA and MLA are the two most common styles </a:t>
            </a:r>
            <a:endParaRPr lang="en-US" sz="24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254000"/>
            <a:ext cx="797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Verdana" pitchFamily="34" charset="0"/>
              </a:rPr>
              <a:t>https://owl.english.purdue.edu/</a:t>
            </a:r>
            <a:endParaRPr lang="en-US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We’re Always Here to Help!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762000" y="1371600"/>
            <a:ext cx="7930378" cy="386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If you have questions during the research process, you can: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1) Visit your local branch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2) Call 905-546-3200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3) Email </a:t>
            </a:r>
            <a:r>
              <a:rPr lang="en-US" sz="2500" u="sng" dirty="0" smtClean="0">
                <a:solidFill>
                  <a:srgbClr val="0070C0"/>
                </a:solidFill>
                <a:latin typeface="Arial"/>
              </a:rPr>
              <a:t>askhpl@hpl.ca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4) Visit </a:t>
            </a:r>
            <a:r>
              <a:rPr lang="en-US" sz="2500" u="sng" dirty="0" smtClean="0">
                <a:solidFill>
                  <a:srgbClr val="0070C0"/>
                </a:solidFill>
                <a:latin typeface="Arial"/>
                <a:hlinkClick r:id="rId2" action="ppaction://hlinkfile"/>
              </a:rPr>
              <a:t>hpl.ca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One: Narrow Your Topic 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8200" y="1524000"/>
            <a:ext cx="7422378" cy="386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Most project topics are too big to research without narrowing them down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7816" b="42285"/>
          <a:stretch>
            <a:fillRect/>
          </a:stretch>
        </p:blipFill>
        <p:spPr bwMode="auto">
          <a:xfrm>
            <a:off x="2209800" y="2743200"/>
            <a:ext cx="6616700" cy="293369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20348783">
            <a:off x="1872172" y="3439884"/>
            <a:ext cx="101553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3352800"/>
            <a:ext cx="138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89 million is too many results!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One: Narrow Your Topic</a:t>
            </a:r>
          </a:p>
          <a:p>
            <a:endParaRPr lang="en-US" sz="3500" dirty="0"/>
          </a:p>
        </p:txBody>
      </p:sp>
      <p:sp>
        <p:nvSpPr>
          <p:cNvPr id="5" name="Text Placeholder 33"/>
          <p:cNvSpPr txBox="1">
            <a:spLocks/>
          </p:cNvSpPr>
          <p:nvPr/>
        </p:nvSpPr>
        <p:spPr>
          <a:xfrm>
            <a:off x="832626" y="1399823"/>
            <a:ext cx="7447775" cy="4357511"/>
          </a:xfrm>
          <a:prstGeom prst="rect">
            <a:avLst/>
          </a:prstGeom>
        </p:spPr>
        <p:txBody>
          <a:bodyPr lIns="0" tIns="0" rIns="0" bIns="0"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First, learn about your general topic to choose an interesting specific topic.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Browse Google, encyclopedias, and reference books.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Wikipedia is a great place to start!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5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 note about Wikipedia:</a:t>
            </a:r>
          </a:p>
          <a:p>
            <a:pPr marL="342900" lvl="1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2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Anyone can post anything, so it’s not a trustworthy source.  </a:t>
            </a:r>
          </a:p>
          <a:p>
            <a:pPr marL="342900" lvl="1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r>
              <a:rPr lang="en-US" sz="2200" dirty="0" smtClean="0">
                <a:ln w="0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 place for Wikipedia is in the beginning of your research to help with general ideas.</a:t>
            </a: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None/>
            </a:pPr>
            <a:endParaRPr lang="en-AU" sz="2500" dirty="0" smtClean="0">
              <a:ln w="0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2800"/>
              </a:lnSpc>
              <a:buClr>
                <a:srgbClr val="289DD3"/>
              </a:buClr>
              <a:buSzPct val="111000"/>
              <a:buFont typeface="Lucida Grande"/>
              <a:buChar char="●"/>
            </a:pPr>
            <a:endParaRPr lang="en-AU" sz="2500" dirty="0" smtClean="0">
              <a:ln w="0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5385" t="39679" r="67788" b="6212"/>
          <a:stretch>
            <a:fillRect/>
          </a:stretch>
        </p:blipFill>
        <p:spPr bwMode="auto">
          <a:xfrm>
            <a:off x="609600" y="1143000"/>
            <a:ext cx="1719263" cy="3581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13958" t="7816" r="3485" b="45892"/>
          <a:stretch>
            <a:fillRect/>
          </a:stretch>
        </p:blipFill>
        <p:spPr bwMode="auto">
          <a:xfrm>
            <a:off x="2514600" y="1143000"/>
            <a:ext cx="6159500" cy="35639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800600"/>
            <a:ext cx="8826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Table of Contents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lets you jump to the section you want to read about.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blue text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the main article links to other articles on specific subtopics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9732213">
            <a:off x="7823051" y="2957323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3500" y="2844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Subtopics!</a:t>
            </a:r>
            <a:endParaRPr 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One: Narrow Your Topic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2622" y="1447800"/>
            <a:ext cx="7422378" cy="4441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Now that you’ve read about your big topic, you can choose an interesting and manageable small topic for your research project.</a:t>
            </a:r>
          </a:p>
          <a:p>
            <a:pPr marL="0" indent="0">
              <a:lnSpc>
                <a:spcPts val="3500"/>
              </a:lnSpc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Example:  Natural Disasters – Earthquakes</a:t>
            </a:r>
          </a:p>
          <a:p>
            <a:pPr marL="0" indent="0">
              <a:lnSpc>
                <a:spcPts val="3500"/>
              </a:lnSpc>
              <a:buNone/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Now you are only researching earthquakes instead of everything about natural disasters!</a:t>
            </a:r>
            <a:endParaRPr lang="en-US" sz="25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Two: Look for Information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2622" y="1447800"/>
            <a:ext cx="7422378" cy="4441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What are the two main types of sources you will be looking for?</a:t>
            </a:r>
            <a:endParaRPr lang="en-US" sz="28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Two: Look for Information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2622" y="1447800"/>
            <a:ext cx="7422378" cy="4441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What are the two main types of sources you will be looking for?</a:t>
            </a:r>
          </a:p>
          <a:p>
            <a:pPr marL="0" indent="0">
              <a:lnSpc>
                <a:spcPts val="3500"/>
              </a:lnSpc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</a:t>
            </a: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Primary Sources 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= written at the time of the 	event being studied.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	</a:t>
            </a:r>
            <a:r>
              <a:rPr lang="en-US" sz="2500" dirty="0" smtClean="0">
                <a:solidFill>
                  <a:srgbClr val="0070C0"/>
                </a:solidFill>
                <a:latin typeface="Arial"/>
              </a:rPr>
              <a:t>Secondary Sources 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= provide analysis of 	primary sources, usually written after the event 	being studied.</a:t>
            </a:r>
          </a:p>
          <a:p>
            <a:pPr marL="0" indent="0">
              <a:lnSpc>
                <a:spcPts val="3500"/>
              </a:lnSpc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2625" y="308455"/>
            <a:ext cx="5512255" cy="1556836"/>
          </a:xfrm>
        </p:spPr>
        <p:txBody>
          <a:bodyPr/>
          <a:lstStyle/>
          <a:p>
            <a:r>
              <a:rPr lang="en-US" sz="3500" dirty="0" smtClean="0"/>
              <a:t>Step Two: Look for Information</a:t>
            </a:r>
          </a:p>
          <a:p>
            <a:endParaRPr lang="en-US" sz="3500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>
          <a:xfrm>
            <a:off x="832622" y="1447800"/>
            <a:ext cx="7422378" cy="4441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What are the three main types of resources you use when looking for information for your project? </a:t>
            </a:r>
          </a:p>
          <a:p>
            <a:pPr marL="342900" lvl="1" indent="0">
              <a:lnSpc>
                <a:spcPts val="3500"/>
              </a:lnSpc>
            </a:pPr>
            <a:r>
              <a:rPr lang="en-US" sz="2900" dirty="0" smtClean="0">
                <a:solidFill>
                  <a:srgbClr val="0070C0"/>
                </a:solidFill>
                <a:latin typeface="Arial"/>
              </a:rPr>
              <a:t>Books</a:t>
            </a:r>
          </a:p>
          <a:p>
            <a:pPr marL="0" indent="0">
              <a:lnSpc>
                <a:spcPts val="3500"/>
              </a:lnSpc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 2007 Document" ma:contentTypeID="0x0101002335B87ED44E73498A985E4E1C74DB00" ma:contentTypeVersion="5" ma:contentTypeDescription="Create a new document." ma:contentTypeScope="" ma:versionID="9e86aca7cad85756cbfd58ef0d9a1b0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ad08d22abd0004771f1f14a9aa997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D40E2FC-56EB-4DB9-BABD-6D74CCCCCBC9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E511766-AF6D-4625-8C52-ACC3C62FFA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57CEB6-8594-474D-9DA5-C68BA8DA5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968</Words>
  <Application>Microsoft Office PowerPoint</Application>
  <PresentationFormat>On-screen Show (4:3)</PresentationFormat>
  <Paragraphs>124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Lucida Grande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mtinmout</dc:creator>
  <cp:lastModifiedBy>Jennie Hamilton</cp:lastModifiedBy>
  <cp:revision>15</cp:revision>
  <dcterms:created xsi:type="dcterms:W3CDTF">2015-04-21T19:36:08Z</dcterms:created>
  <dcterms:modified xsi:type="dcterms:W3CDTF">2016-03-22T18:04:21Z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0x0101002335B87ED44E73498A985E4E1C74DB00</vt:lpwstr>
  </property>
</Properties>
</file>